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7" r:id="rId5"/>
  </p:sldMasterIdLst>
  <p:notesMasterIdLst>
    <p:notesMasterId r:id="rId22"/>
  </p:notesMasterIdLst>
  <p:sldIdLst>
    <p:sldId id="302" r:id="rId6"/>
    <p:sldId id="312" r:id="rId7"/>
    <p:sldId id="275" r:id="rId8"/>
    <p:sldId id="270" r:id="rId9"/>
    <p:sldId id="276" r:id="rId10"/>
    <p:sldId id="279" r:id="rId11"/>
    <p:sldId id="304" r:id="rId12"/>
    <p:sldId id="309" r:id="rId13"/>
    <p:sldId id="305" r:id="rId14"/>
    <p:sldId id="310" r:id="rId15"/>
    <p:sldId id="306" r:id="rId16"/>
    <p:sldId id="311" r:id="rId17"/>
    <p:sldId id="307" r:id="rId18"/>
    <p:sldId id="314" r:id="rId19"/>
    <p:sldId id="308" r:id="rId20"/>
    <p:sldId id="313" r:id="rId21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FFF"/>
    <a:srgbClr val="000000"/>
    <a:srgbClr val="FFF8F8"/>
    <a:srgbClr val="3D00F3"/>
    <a:srgbClr val="FF7701"/>
    <a:srgbClr val="FF4B9B"/>
    <a:srgbClr val="21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061" autoAdjust="0"/>
  </p:normalViewPr>
  <p:slideViewPr>
    <p:cSldViewPr snapToGrid="0">
      <p:cViewPr varScale="1">
        <p:scale>
          <a:sx n="54" d="100"/>
          <a:sy n="54" d="100"/>
        </p:scale>
        <p:origin x="1272" y="276"/>
      </p:cViewPr>
      <p:guideLst/>
    </p:cSldViewPr>
  </p:slideViewPr>
  <p:outlineViewPr>
    <p:cViewPr>
      <p:scale>
        <a:sx n="33" d="100"/>
        <a:sy n="33" d="100"/>
      </p:scale>
      <p:origin x="0" y="-36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412C9-15D9-464D-BD3F-7FF925D7049D}" type="datetimeFigureOut">
              <a:rPr lang="ru-BY" smtClean="0"/>
              <a:t>09/25/2025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7701-4F5F-9A42-A6D8-715C96A76ED4}" type="slidenum">
              <a:rPr lang="ru-BY" smtClean="0"/>
              <a:t>‹Nº›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439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64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72D32-7BCF-9EB0-75C8-BB38050A5CA6}"/>
              </a:ext>
            </a:extLst>
          </p:cNvPr>
          <p:cNvSpPr txBox="1"/>
          <p:nvPr userDrawn="1"/>
        </p:nvSpPr>
        <p:spPr>
          <a:xfrm>
            <a:off x="2468880" y="4594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EC273-7CAC-7C15-868B-28A9C6EDDC40}"/>
              </a:ext>
            </a:extLst>
          </p:cNvPr>
          <p:cNvSpPr txBox="1"/>
          <p:nvPr userDrawn="1"/>
        </p:nvSpPr>
        <p:spPr>
          <a:xfrm>
            <a:off x="3680460" y="11544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3BBA-2537-1F2A-E513-72E87DD9F877}"/>
              </a:ext>
            </a:extLst>
          </p:cNvPr>
          <p:cNvSpPr txBox="1"/>
          <p:nvPr userDrawn="1"/>
        </p:nvSpPr>
        <p:spPr>
          <a:xfrm>
            <a:off x="8275320" y="7452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6C336-B3EB-5431-F2C8-8194DE10C16F}"/>
              </a:ext>
            </a:extLst>
          </p:cNvPr>
          <p:cNvSpPr txBox="1"/>
          <p:nvPr userDrawn="1"/>
        </p:nvSpPr>
        <p:spPr>
          <a:xfrm>
            <a:off x="8202706" y="7382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9A0B4-C02E-CCDB-178E-E7E4163E6511}"/>
              </a:ext>
            </a:extLst>
          </p:cNvPr>
          <p:cNvSpPr txBox="1"/>
          <p:nvPr userDrawn="1"/>
        </p:nvSpPr>
        <p:spPr>
          <a:xfrm>
            <a:off x="9897035" y="7436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3A9D08-4D91-035A-EDFC-E3AABEBA64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B91DBAA-796B-1BBB-9E0F-CBDF4B44CC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428555B-4406-F151-0BA2-EF04F3E5C7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12B946-DEF0-249F-14DD-727771F45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52B30-9330-6FAD-24E1-0E366DC5B2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02973A8-FC53-16C7-393B-4D32A1DD8B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B5D3615-C2D3-32B1-7825-644AC0316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C7EA2E2-62A3-FD0A-D52E-2FE4F8C5C6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C45BFD4-5D5F-F1B7-DA9C-7AF104C8C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F9B8CE2-0016-5B71-EFC0-5A7EFB271F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26AA915-3C42-F7B0-638C-0FA18D7A7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718F328-9B4E-B175-DAB4-D467073941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5102854-D538-4738-CBAC-DB5BE0B0463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4E0936-E9E0-34F5-DC54-7F13D170D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2D2A4E-2D13-B778-E789-FABCE4CC73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AD052151-ADCA-AE38-271F-56DE0DC03C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CFB708A-FF5B-DCD1-1E92-9F856FAB9F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D868D34-3871-918C-0191-9F02703916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7DE2A-8241-9B1D-DA1C-28F8D83214C3}"/>
              </a:ext>
            </a:extLst>
          </p:cNvPr>
          <p:cNvSpPr txBox="1"/>
          <p:nvPr userDrawn="1"/>
        </p:nvSpPr>
        <p:spPr>
          <a:xfrm>
            <a:off x="11235690" y="4949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rgbClr val="00000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18F17-E311-57B1-76D3-A5C98A0B8A45}"/>
              </a:ext>
            </a:extLst>
          </p:cNvPr>
          <p:cNvSpPr txBox="1"/>
          <p:nvPr userDrawn="1"/>
        </p:nvSpPr>
        <p:spPr>
          <a:xfrm>
            <a:off x="8858250" y="52920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291561-01D4-089C-D3A7-D579D97BE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100000">
                      <a:srgbClr val="FF7701"/>
                    </a:gs>
                    <a:gs pos="83000">
                      <a:srgbClr val="FF4B9B"/>
                    </a:gs>
                    <a:gs pos="6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A12FC2-737B-F276-503E-8CC0C6419A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59DB183-9B17-D91E-0CBD-CF4A09A2590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ECA942-BDCA-DC0E-ACDD-184A049707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2F953D8-4072-7293-8C4D-A86286D89D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9EE2A7-2172-C9C2-71FB-365EC84C8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BABB34-62E5-492A-680F-72D33E981DAF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7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3594735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887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4673199"/>
            <a:ext cx="5041267" cy="218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899FB7-44D8-5903-7622-D14D9B87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0887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625BF9C-65AA-566E-5C02-9C0612EAD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99505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5234A1B-2F15-A914-768E-F2C59C78E2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99505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A89F576-8167-C56C-1C3F-B7DA0A1E8B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0887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6D7D0E-398F-B7DB-469C-48CA018686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0887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9493C91-A402-AA22-6C95-CF7D691AAA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99505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2DFC081-9517-F110-0F9A-1B63CA9DFFA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99505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FA83-876B-457D-A92F-E1DEC4558540}"/>
              </a:ext>
            </a:extLst>
          </p:cNvPr>
          <p:cNvSpPr txBox="1"/>
          <p:nvPr userDrawn="1"/>
        </p:nvSpPr>
        <p:spPr>
          <a:xfrm>
            <a:off x="5280660" y="14516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9FF6-D099-C02D-E5E3-5905F84C4C52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65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1BE5C-53A8-A4BE-00CB-18CBC374C2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64923" y="5778165"/>
            <a:ext cx="2370700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2709E8-6035-BE88-B789-4B61734594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4923" y="5470631"/>
            <a:ext cx="23707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C6C59EF-4C20-728D-71F4-62EB116097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4923" y="1760367"/>
            <a:ext cx="4745124" cy="30839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Sometimes you need to add a somewhat longer quote. Sometimes you need to add a somewhat longer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EEF1E79-19DC-9C64-2F87-6F4E1B0C04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64923" y="1453790"/>
            <a:ext cx="4490794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“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1FD78-D6C3-E379-1533-718EF30E8432}"/>
              </a:ext>
            </a:extLst>
          </p:cNvPr>
          <p:cNvSpPr txBox="1"/>
          <p:nvPr userDrawn="1"/>
        </p:nvSpPr>
        <p:spPr>
          <a:xfrm>
            <a:off x="7951304" y="-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C053F71-872E-5389-5465-D9872132C0C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1581338"/>
            <a:ext cx="5166648" cy="52766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7BBE02-DF81-BFB0-E314-3A00A71389E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5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4497968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1762206"/>
            <a:ext cx="5991113" cy="50957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DF6905E-F874-C58E-93CD-454DFF1EDD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248" y="3742904"/>
            <a:ext cx="4490794" cy="1449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adipiscing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elit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sed</a:t>
            </a:r>
            <a:r>
              <a:rPr lang="en-GB">
                <a:effectLst/>
              </a:rPr>
              <a:t> do </a:t>
            </a:r>
            <a:r>
              <a:rPr lang="en-GB" err="1">
                <a:effectLst/>
              </a:rPr>
              <a:t>eiusmod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tempor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incididunt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labore et dolore magna </a:t>
            </a:r>
            <a:r>
              <a:rPr lang="en-GB" err="1">
                <a:effectLst/>
              </a:rPr>
              <a:t>aliqua</a:t>
            </a:r>
            <a:r>
              <a:rPr lang="en-GB">
                <a:effectLst/>
              </a:rPr>
              <a:t>. Ut </a:t>
            </a:r>
            <a:r>
              <a:rPr lang="en-GB" err="1">
                <a:effectLst/>
              </a:rPr>
              <a:t>enim</a:t>
            </a:r>
            <a:r>
              <a:rPr lang="en-GB">
                <a:effectLst/>
              </a:rPr>
              <a:t> ad minim </a:t>
            </a:r>
            <a:r>
              <a:rPr lang="en-GB" err="1">
                <a:effectLst/>
              </a:rPr>
              <a:t>veniam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quis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nostrud</a:t>
            </a:r>
            <a:r>
              <a:rPr lang="en-GB">
                <a:effectLst/>
              </a:rPr>
              <a:t> exercitation </a:t>
            </a:r>
            <a:r>
              <a:rPr lang="en-GB" err="1">
                <a:effectLst/>
              </a:rPr>
              <a:t>ullamco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laboris</a:t>
            </a:r>
            <a:r>
              <a:rPr lang="en-GB">
                <a:effectLst/>
              </a:rPr>
              <a:t> nisi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aliquip</a:t>
            </a:r>
            <a:r>
              <a:rPr lang="en-GB">
                <a:effectLst/>
              </a:rPr>
              <a:t> ex </a:t>
            </a:r>
            <a:r>
              <a:rPr lang="en-GB" err="1">
                <a:effectLst/>
              </a:rPr>
              <a:t>ea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commodo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consequat</a:t>
            </a:r>
            <a:r>
              <a:rPr lang="en-GB">
                <a:effectLst/>
              </a:rPr>
              <a:t>. Duis </a:t>
            </a:r>
            <a:r>
              <a:rPr lang="en-GB" err="1">
                <a:effectLst/>
              </a:rPr>
              <a:t>aute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irure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reprehenderit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voluptate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velit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esse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cillum</a:t>
            </a:r>
            <a:r>
              <a:rPr lang="en-GB">
                <a:effectLst/>
              </a:rPr>
              <a:t> dolore </a:t>
            </a:r>
            <a:r>
              <a:rPr lang="en-GB" err="1">
                <a:effectLst/>
              </a:rPr>
              <a:t>eu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fugiat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nulla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pariatur</a:t>
            </a:r>
            <a:r>
              <a:rPr lang="en-GB">
                <a:effectLst/>
              </a:rPr>
              <a:t>. 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07E815E-F073-72E4-536B-273555B20C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074" y="3460821"/>
            <a:ext cx="4497968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8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972" y="1808894"/>
            <a:ext cx="10679098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489722" y="1762728"/>
            <a:ext cx="46132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76CC74A-C0F2-E61F-E202-ECB0DE51EA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5972" y="4787149"/>
            <a:ext cx="3313579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A31C1-0C08-695C-F9D7-7810B33637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972" y="4479615"/>
            <a:ext cx="331357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FC6725-2246-21EB-47A5-D1C8A76380C4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13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5BADE-243B-202A-6A7C-39A06DF75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59" b="4859"/>
          <a:stretch/>
        </p:blipFill>
        <p:spPr>
          <a:xfrm>
            <a:off x="0" y="17138"/>
            <a:ext cx="12201153" cy="6840862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97495-1B66-D9A0-350E-E748AD207C6A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05A62AE-2FB7-7116-C5C9-021A577E17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5F1CD-8FD6-F684-1E07-1F8367FB3B43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0F81A-E743-4F32-E04D-3D540F06A9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764" y="5516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8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A13C11-DD16-9CED-D9DD-B49BC670A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30" b="4930"/>
          <a:stretch/>
        </p:blipFill>
        <p:spPr>
          <a:xfrm>
            <a:off x="617317" y="651119"/>
            <a:ext cx="10957364" cy="5555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43B847-990F-842C-A619-C43B2CB3712C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AD928-CFB1-E2DF-277E-6447F8DDB243}"/>
              </a:ext>
            </a:extLst>
          </p:cNvPr>
          <p:cNvSpPr txBox="1"/>
          <p:nvPr userDrawn="1"/>
        </p:nvSpPr>
        <p:spPr>
          <a:xfrm>
            <a:off x="9664861" y="32061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9BDC70F-7256-2D68-247A-E2C4201192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B46C234-36D5-7D08-3DF6-FD1AFC7297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3F9C0B-F965-9E47-8190-F4A1BB4EC427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2713D84-3004-27C6-6A09-3394094547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2E167B-6E1B-36B2-B398-06B6CFDA22F4}"/>
              </a:ext>
            </a:extLst>
          </p:cNvPr>
          <p:cNvSpPr txBox="1"/>
          <p:nvPr userDrawn="1"/>
        </p:nvSpPr>
        <p:spPr>
          <a:xfrm>
            <a:off x="277792" y="461829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2063FB-F2D3-DA15-D630-5D4254D1A5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764" y="9088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1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F79-046F-B37C-477E-2D7E508424C9}"/>
              </a:ext>
            </a:extLst>
          </p:cNvPr>
          <p:cNvSpPr txBox="1"/>
          <p:nvPr userDrawn="1"/>
        </p:nvSpPr>
        <p:spPr>
          <a:xfrm>
            <a:off x="12496800" y="24118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CF75F69-B6A1-4C4B-F2F1-F9907732582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2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508920"/>
            <a:ext cx="4648200" cy="135735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3508920"/>
            <a:ext cx="4648200" cy="18703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EDAE1D-4EDC-4DB9-D0E5-AFF68C5B2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b="1" i="0">
                <a:solidFill>
                  <a:schemeClr val="tx1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80597B-6FE8-6A93-397F-A049D1AFCC3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25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EA76463-816A-7C85-8AE2-75CBFD8B2C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D3C9E9F-E117-5C46-6C52-7B24E74DDB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526" y="1038227"/>
            <a:ext cx="2578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91F7-4189-642E-D545-CD64CA08E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7ED2C-F5AD-F513-43EA-FC6A5038233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8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2111503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328559-1C29-87A2-744C-0FD1003F6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2369F07-2189-B980-D60E-4D1593C6D0CC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25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9465-FE55-535B-2A93-1C2E836F2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4C11A3-AF35-7EF9-1233-8BD860CF8217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5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3133989"/>
            <a:ext cx="3363468" cy="26336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235E1-B824-45C9-B23B-315F573B4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FCAD9C8-FBE1-B4B8-9FC1-509ABB49D4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8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6034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63086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39039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8455E6-D605-2B28-CF8F-F5C17489A93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91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C078F-26F0-3107-1E13-EC051D22DBE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33D018E-C1B3-6645-A2D3-66BBCBF5715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3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A37EB4-53C1-A3B4-0161-B2034AB4C1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E6C5D05-C906-4F3A-5DA1-D22507494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04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4577B1-2824-15BD-AB5E-3E83326A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D6DDA98-8F69-1379-CA72-EAACA975D1B1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DC1D0A-71CA-3AE6-1781-56DBF8CA1F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2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7D8D8-F6B2-FEDB-EF4D-49F5DDA8A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4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37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EB23-440C-A4B9-BAAE-E7D074BEE3C0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7522FC-96AF-0155-F08B-3534732E62F2}"/>
              </a:ext>
            </a:extLst>
          </p:cNvPr>
          <p:cNvSpPr txBox="1">
            <a:spLocks/>
          </p:cNvSpPr>
          <p:nvPr userDrawn="1"/>
        </p:nvSpPr>
        <p:spPr>
          <a:xfrm>
            <a:off x="11465156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2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6C18DD-A7F5-206C-DBF3-E5254588385D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22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91B992-93B2-25B4-944F-3EE05F76E12C}"/>
              </a:ext>
            </a:extLst>
          </p:cNvPr>
          <p:cNvSpPr txBox="1"/>
          <p:nvPr userDrawn="1"/>
        </p:nvSpPr>
        <p:spPr>
          <a:xfrm>
            <a:off x="10504170" y="4183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FEC2D-CFCD-C96F-4DBD-633A8511D8CD}"/>
              </a:ext>
            </a:extLst>
          </p:cNvPr>
          <p:cNvSpPr txBox="1">
            <a:spLocks/>
          </p:cNvSpPr>
          <p:nvPr userDrawn="1"/>
        </p:nvSpPr>
        <p:spPr>
          <a:xfrm>
            <a:off x="639074" y="1426351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ln>
                  <a:noFill/>
                </a:ln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8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A3544-0CC0-7BC7-CAC4-A28344CD9191}"/>
              </a:ext>
            </a:extLst>
          </p:cNvPr>
          <p:cNvSpPr txBox="1"/>
          <p:nvPr userDrawn="1"/>
        </p:nvSpPr>
        <p:spPr>
          <a:xfrm>
            <a:off x="-609600" y="463826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CA1E1C4-4EE5-BFDF-5BC5-6DAACA0696A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86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8683445C-1364-2E68-8999-86E12E5F7EB4}"/>
              </a:ext>
            </a:extLst>
          </p:cNvPr>
          <p:cNvSpPr txBox="1">
            <a:spLocks/>
          </p:cNvSpPr>
          <p:nvPr userDrawn="1"/>
        </p:nvSpPr>
        <p:spPr>
          <a:xfrm>
            <a:off x="639074" y="1520690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19C08-B3A6-A2F5-3E58-81094DDCCCDA}"/>
              </a:ext>
            </a:extLst>
          </p:cNvPr>
          <p:cNvSpPr txBox="1"/>
          <p:nvPr userDrawn="1"/>
        </p:nvSpPr>
        <p:spPr>
          <a:xfrm>
            <a:off x="8700655" y="-845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0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0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699" y="935472"/>
            <a:ext cx="3467099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113107"/>
            <a:ext cx="34797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935472"/>
            <a:ext cx="3467098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7999" y="935472"/>
            <a:ext cx="3467097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algn="l" defTabSz="914400" rtl="0"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4B71A2-31CD-13F8-6461-E7683169A3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6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629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84000">
                      <a:srgbClr val="FF4B9B"/>
                    </a:gs>
                    <a:gs pos="70000">
                      <a:srgbClr val="893FFF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1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3D00F3"/>
                    </a:gs>
                    <a:gs pos="84500">
                      <a:srgbClr val="FF4B9B"/>
                    </a:gs>
                    <a:gs pos="70000">
                      <a:srgbClr val="893FFF"/>
                    </a:gs>
                    <a:gs pos="99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79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52166" y="646755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74DCA2D-39D0-6B6E-021B-A099808C792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59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725889-6DCC-424A-35CA-6AC565C36C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0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BA980C2-F3C4-8ED2-80D2-42576B163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0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1_Perso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46482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64040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1331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3E34AC3-05BF-5C04-AFC0-23850AD863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‹Nº›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3D00F3"/>
                    </a:gs>
                    <a:gs pos="78000">
                      <a:srgbClr val="FF4B9B"/>
                    </a:gs>
                    <a:gs pos="56000">
                      <a:srgbClr val="893FFF"/>
                    </a:gs>
                    <a:gs pos="100000">
                      <a:srgbClr val="FF7701"/>
                    </a:gs>
                  </a:gsLst>
                  <a:lin ang="36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779B4F-1CCC-4251-D13C-61BEA61FD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89624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19CF50-38E7-4CF0-C78F-A26DC55A9E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70390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40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7">
            <a:lum/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FB82-6C36-3FF7-E661-C10E70D1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65125"/>
            <a:ext cx="1071631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B23A9A-B15D-3187-CB07-5606470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1" y="1825625"/>
            <a:ext cx="10716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13743-2473-120D-D1E8-D847C194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3159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F025E7B-B780-7C4E-BABA-491D713671E3}" type="slidenum">
              <a:rPr lang="ru-BY" smtClean="0"/>
              <a:pPr/>
              <a:t>‹Nº›</a:t>
            </a:fld>
            <a:endParaRPr lang="ru-BY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1B71D325-382B-0EE8-86F0-9A83D63587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1C30E-97FF-6D79-7798-F0AECAC30DA6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37841" y="365125"/>
            <a:ext cx="1574222" cy="2465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E40593-ED5E-A57A-EB95-C64EAD53811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8000" y="6451600"/>
            <a:ext cx="446750" cy="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2" r:id="rId3"/>
    <p:sldLayoutId id="2147483664" r:id="rId4"/>
    <p:sldLayoutId id="2147483665" r:id="rId5"/>
    <p:sldLayoutId id="2147483669" r:id="rId6"/>
    <p:sldLayoutId id="2147483668" r:id="rId7"/>
    <p:sldLayoutId id="2147483666" r:id="rId8"/>
    <p:sldLayoutId id="2147483667" r:id="rId9"/>
    <p:sldLayoutId id="2147483671" r:id="rId10"/>
    <p:sldLayoutId id="2147483670" r:id="rId11"/>
    <p:sldLayoutId id="2147483674" r:id="rId12"/>
    <p:sldLayoutId id="2147483672" r:id="rId13"/>
    <p:sldLayoutId id="2147483675" r:id="rId14"/>
    <p:sldLayoutId id="2147483673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Source Sans Pro SemiBold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98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3EF6-7B9A-4F35-2217-111C1EB1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0D73DD-F49C-ECA9-3170-D0D538778A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/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58245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B3C5-8D07-D5EC-A7A4-95DEF444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B36EF6F0-5DF7-16C4-D1DA-ED41A3FE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151352"/>
            <a:ext cx="10822291" cy="338554"/>
          </a:xfrm>
        </p:spPr>
        <p:txBody>
          <a:bodyPr/>
          <a:lstStyle/>
          <a:p>
            <a:r>
              <a:rPr lang="en-US" dirty="0"/>
              <a:t>Tool Setup Requirements</a:t>
            </a:r>
            <a:endParaRPr lang="ru-BY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CCFE9454-D47B-B7BF-0484-3F05B82D0BF7}"/>
              </a:ext>
            </a:extLst>
          </p:cNvPr>
          <p:cNvSpPr txBox="1">
            <a:spLocks/>
          </p:cNvSpPr>
          <p:nvPr/>
        </p:nvSpPr>
        <p:spPr>
          <a:xfrm>
            <a:off x="6477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Essential Core Tools</a:t>
            </a:r>
            <a:endParaRPr lang="en-US" b="0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0DD51A9-7ED4-5D86-D664-E3A3AAC7668F}"/>
              </a:ext>
            </a:extLst>
          </p:cNvPr>
          <p:cNvSpPr txBox="1">
            <a:spLocks/>
          </p:cNvSpPr>
          <p:nvPr/>
        </p:nvSpPr>
        <p:spPr>
          <a:xfrm>
            <a:off x="647700" y="2923500"/>
            <a:ext cx="3162300" cy="23509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fundamental development tools (Python, Node.js, Visual Studio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basic extensions (Git, linters, code formatters)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environment variables and basic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1EEA2BEC-25A0-DEFE-BC8C-FC11BC9787FF}"/>
              </a:ext>
            </a:extLst>
          </p:cNvPr>
          <p:cNvSpPr txBox="1">
            <a:spLocks/>
          </p:cNvSpPr>
          <p:nvPr/>
        </p:nvSpPr>
        <p:spPr>
          <a:xfrm>
            <a:off x="45466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Workflow-Specific Integrations</a:t>
            </a:r>
            <a:endParaRPr lang="en-US" b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FBEA699B-B7B5-8829-4BC4-64A0092F5FBA}"/>
              </a:ext>
            </a:extLst>
          </p:cNvPr>
          <p:cNvSpPr txBox="1">
            <a:spLocks/>
          </p:cNvSpPr>
          <p:nvPr/>
        </p:nvSpPr>
        <p:spPr>
          <a:xfrm>
            <a:off x="4546600" y="2923500"/>
            <a:ext cx="3162300" cy="28639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integrations based on your workflow (JIRA MCP Server, Playwright MCP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documentation and conversion tools (Markdown, Word/PDF converters)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databases, CI/CD systems, and other workflow-specific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8" name="Текст 1">
            <a:extLst>
              <a:ext uri="{FF2B5EF4-FFF2-40B4-BE49-F238E27FC236}">
                <a16:creationId xmlns:a16="http://schemas.microsoft.com/office/drawing/2014/main" id="{429D49D9-B282-1751-EAB0-DCA8FD16DA74}"/>
              </a:ext>
            </a:extLst>
          </p:cNvPr>
          <p:cNvSpPr txBox="1">
            <a:spLocks/>
          </p:cNvSpPr>
          <p:nvPr/>
        </p:nvSpPr>
        <p:spPr>
          <a:xfrm>
            <a:off x="84201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Copilot Setup and Guidance</a:t>
            </a:r>
            <a:endParaRPr lang="en-US" b="0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BDE692AF-1F59-5899-CFD3-7D50DB0CC8E5}"/>
              </a:ext>
            </a:extLst>
          </p:cNvPr>
          <p:cNvSpPr txBox="1">
            <a:spLocks/>
          </p:cNvSpPr>
          <p:nvPr/>
        </p:nvSpPr>
        <p:spPr>
          <a:xfrm>
            <a:off x="8420100" y="2923500"/>
            <a:ext cx="3162300" cy="26843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Copilot Agent Mode for advanced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and manage Prompt Files and Instruction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Copilot Instructions and Models for process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Chat Mode for interactive assistance and troubleshooting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</p:spTree>
    <p:extLst>
      <p:ext uri="{BB962C8B-B14F-4D97-AF65-F5344CB8AC3E}">
        <p14:creationId xmlns:p14="http://schemas.microsoft.com/office/powerpoint/2010/main" val="166251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CB29-7ABE-85BB-660B-04CBF960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DA7F416-4200-BF8C-A856-9401470166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9301" y="3858491"/>
            <a:ext cx="4401399" cy="1828001"/>
          </a:xfrm>
        </p:spPr>
        <p:txBody>
          <a:bodyPr/>
          <a:lstStyle/>
          <a:p>
            <a:r>
              <a:rPr lang="en-US" dirty="0"/>
              <a:t>Set up and run a real-world example with chosen tools and Copilot.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1A4ED8-D249-B893-5314-5ABAF2BC03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556380" cy="2323713"/>
          </a:xfrm>
        </p:spPr>
        <p:txBody>
          <a:bodyPr/>
          <a:lstStyle/>
          <a:p>
            <a:r>
              <a:rPr lang="es-AR" dirty="0"/>
              <a:t>04 – Prepare and Run Use Case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789B5-66CC-DE28-E7E3-784930E3ED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1" dirty="0"/>
              <a:t>"I want it my way"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94015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1CB7-FCCA-F5BA-B478-C33454C5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A58770AD-8FAC-EA9E-EB59-83A9BF2E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151352"/>
            <a:ext cx="10822291" cy="338554"/>
          </a:xfrm>
        </p:spPr>
        <p:txBody>
          <a:bodyPr/>
          <a:lstStyle/>
          <a:p>
            <a:r>
              <a:rPr lang="es-AR" dirty="0"/>
              <a:t> Prepare and Run Use Case</a:t>
            </a:r>
            <a:endParaRPr lang="ru-BY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5BABE8DC-02B6-2366-461C-27A1674143A0}"/>
              </a:ext>
            </a:extLst>
          </p:cNvPr>
          <p:cNvSpPr txBox="1">
            <a:spLocks/>
          </p:cNvSpPr>
          <p:nvPr/>
        </p:nvSpPr>
        <p:spPr>
          <a:xfrm>
            <a:off x="6477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Prompt File Best Practices</a:t>
            </a:r>
            <a:endParaRPr lang="en-US" b="0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C1DF2CB-1741-D97A-916F-67BA27B0569C}"/>
              </a:ext>
            </a:extLst>
          </p:cNvPr>
          <p:cNvSpPr txBox="1">
            <a:spLocks/>
          </p:cNvSpPr>
          <p:nvPr/>
        </p:nvSpPr>
        <p:spPr>
          <a:xfrm>
            <a:off x="647700" y="2923500"/>
            <a:ext cx="3162300" cy="26843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Clearly define the step-by-step workflow for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concise and actionable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Organize prompts logically to guide Copilot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context or examples when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9FB5E58B-7690-38F0-5EAD-F075661BE926}"/>
              </a:ext>
            </a:extLst>
          </p:cNvPr>
          <p:cNvSpPr txBox="1">
            <a:spLocks/>
          </p:cNvSpPr>
          <p:nvPr/>
        </p:nvSpPr>
        <p:spPr>
          <a:xfrm>
            <a:off x="45466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Instruction File Guidelines</a:t>
            </a:r>
            <a:endParaRPr lang="en-US" b="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E5A8006-D6A2-314C-76AE-4294A691211F}"/>
              </a:ext>
            </a:extLst>
          </p:cNvPr>
          <p:cNvSpPr txBox="1">
            <a:spLocks/>
          </p:cNvSpPr>
          <p:nvPr/>
        </p:nvSpPr>
        <p:spPr>
          <a:xfrm>
            <a:off x="4546600" y="2923500"/>
            <a:ext cx="3162300" cy="26843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detailed information for complex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down instructions into manageable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related files or resources for clarity.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instructions regularly to reflect changes in workflow.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8" name="Текст 1">
            <a:extLst>
              <a:ext uri="{FF2B5EF4-FFF2-40B4-BE49-F238E27FC236}">
                <a16:creationId xmlns:a16="http://schemas.microsoft.com/office/drawing/2014/main" id="{541B1F35-197A-BE12-06E1-DFEAC59BB4A5}"/>
              </a:ext>
            </a:extLst>
          </p:cNvPr>
          <p:cNvSpPr txBox="1">
            <a:spLocks/>
          </p:cNvSpPr>
          <p:nvPr/>
        </p:nvSpPr>
        <p:spPr>
          <a:xfrm>
            <a:off x="84201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Copilot Setup Tips</a:t>
            </a:r>
            <a:endParaRPr lang="en-US" b="0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02377145-5C3A-F4D4-3F23-EE6810C85179}"/>
              </a:ext>
            </a:extLst>
          </p:cNvPr>
          <p:cNvSpPr txBox="1">
            <a:spLocks/>
          </p:cNvSpPr>
          <p:nvPr/>
        </p:nvSpPr>
        <p:spPr>
          <a:xfrm>
            <a:off x="8420100" y="2923500"/>
            <a:ext cx="3162300" cy="26843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all required tools and extensions are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your workflow with sample tasks before full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version control for prompt and instruction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the setup process for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</p:spTree>
    <p:extLst>
      <p:ext uri="{BB962C8B-B14F-4D97-AF65-F5344CB8AC3E}">
        <p14:creationId xmlns:p14="http://schemas.microsoft.com/office/powerpoint/2010/main" val="193032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01262-76FB-61B8-6A38-50B44DAA7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6A56832-095D-FF0C-E7FC-1038E336AB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600B4B-3879-9147-F380-944E398225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556380" cy="2323713"/>
          </a:xfrm>
        </p:spPr>
        <p:txBody>
          <a:bodyPr/>
          <a:lstStyle/>
          <a:p>
            <a:r>
              <a:rPr lang="es-AR" dirty="0"/>
              <a:t>05 – </a:t>
            </a:r>
            <a:r>
              <a:rPr lang="es-AR" dirty="0" err="1"/>
              <a:t>Application</a:t>
            </a:r>
            <a:r>
              <a:rPr lang="es-AR" dirty="0"/>
              <a:t> </a:t>
            </a:r>
            <a:r>
              <a:rPr lang="es-AR" dirty="0" err="1"/>
              <a:t>Fields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1DF3B8-A3C0-4265-48DE-E888475137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5203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00D3-A488-F505-01A1-4C96BDFD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E78A3100-4C64-71F0-9835-63D8ABAE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151352"/>
            <a:ext cx="10822291" cy="338554"/>
          </a:xfrm>
        </p:spPr>
        <p:txBody>
          <a:bodyPr/>
          <a:lstStyle/>
          <a:p>
            <a:r>
              <a:rPr lang="es-AR" dirty="0"/>
              <a:t> </a:t>
            </a:r>
            <a:r>
              <a:rPr lang="es-AR" dirty="0" err="1"/>
              <a:t>Application</a:t>
            </a:r>
            <a:r>
              <a:rPr lang="es-AR" dirty="0"/>
              <a:t> </a:t>
            </a:r>
            <a:r>
              <a:rPr lang="es-AR" dirty="0" err="1"/>
              <a:t>Fields</a:t>
            </a:r>
            <a:endParaRPr lang="ru-BY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1DF82C50-2E95-1C84-A604-8E2324BB1DD2}"/>
              </a:ext>
            </a:extLst>
          </p:cNvPr>
          <p:cNvSpPr txBox="1">
            <a:spLocks/>
          </p:cNvSpPr>
          <p:nvPr/>
        </p:nvSpPr>
        <p:spPr>
          <a:xfrm>
            <a:off x="468410" y="2180601"/>
            <a:ext cx="38989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Administrative &amp; Management Tasks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E2806FC-74EB-E2E8-02B0-B5458F71DEF9}"/>
              </a:ext>
            </a:extLst>
          </p:cNvPr>
          <p:cNvSpPr txBox="1">
            <a:spLocks/>
          </p:cNvSpPr>
          <p:nvPr/>
        </p:nvSpPr>
        <p:spPr>
          <a:xfrm>
            <a:off x="647700" y="2923500"/>
            <a:ext cx="3162300" cy="271670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• </a:t>
            </a:r>
            <a:r>
              <a:rPr lang="en-US" b="1" dirty="0"/>
              <a:t>Documentation Generation</a:t>
            </a:r>
            <a:r>
              <a:rPr lang="en-US" dirty="0"/>
              <a:t>: Technical manuals, bug reports, test plans, quality metrics dashboards</a:t>
            </a:r>
          </a:p>
          <a:p>
            <a:r>
              <a:rPr lang="en-US" dirty="0"/>
              <a:t>• </a:t>
            </a:r>
            <a:r>
              <a:rPr lang="en-US" b="1" dirty="0"/>
              <a:t>Tool Administration</a:t>
            </a:r>
            <a:r>
              <a:rPr lang="en-US" dirty="0"/>
              <a:t>: Jira/TestRail setup, environment configuration, repository maintenance, CI/CD pipeline management</a:t>
            </a:r>
            <a:br>
              <a:rPr lang="en-US" dirty="0"/>
            </a:br>
            <a:r>
              <a:rPr lang="en-US" dirty="0"/>
              <a:t>• </a:t>
            </a:r>
            <a:r>
              <a:rPr lang="en-US" b="1" dirty="0"/>
              <a:t>Functional Analysis</a:t>
            </a:r>
            <a:r>
              <a:rPr lang="en-US" dirty="0"/>
              <a:t>: Requirements review, acceptance criteria definition, impact analysis, risk assessment</a:t>
            </a:r>
            <a:endParaRPr lang="ru-BY" sz="1200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021508B6-5030-6543-4A5B-A17A69EE06A4}"/>
              </a:ext>
            </a:extLst>
          </p:cNvPr>
          <p:cNvSpPr txBox="1">
            <a:spLocks/>
          </p:cNvSpPr>
          <p:nvPr/>
        </p:nvSpPr>
        <p:spPr>
          <a:xfrm>
            <a:off x="45466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QA Operations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33C02BC0-180B-5385-BD1A-499B0E440601}"/>
              </a:ext>
            </a:extLst>
          </p:cNvPr>
          <p:cNvSpPr txBox="1">
            <a:spLocks/>
          </p:cNvSpPr>
          <p:nvPr/>
        </p:nvSpPr>
        <p:spPr>
          <a:xfrm>
            <a:off x="4546600" y="2923500"/>
            <a:ext cx="3162300" cy="388984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• </a:t>
            </a:r>
            <a:r>
              <a:rPr lang="en-US" b="1" dirty="0"/>
              <a:t>Test Design &amp; Writing</a:t>
            </a:r>
            <a:r>
              <a:rPr lang="en-US" dirty="0"/>
              <a:t>: Test case generation from requirements, BDD/Gherkin scenarios, test data creation, coverage matrices </a:t>
            </a:r>
          </a:p>
          <a:p>
            <a:r>
              <a:rPr lang="en-US" dirty="0"/>
              <a:t>• </a:t>
            </a:r>
            <a:r>
              <a:rPr lang="en-US" b="1" dirty="0"/>
              <a:t>Execution &amp; Exploration</a:t>
            </a:r>
            <a:r>
              <a:rPr lang="en-US" dirty="0"/>
              <a:t>: Exploratory testing sessions, API testing with Postman, performance testing, security validation </a:t>
            </a:r>
          </a:p>
          <a:p>
            <a:r>
              <a:rPr lang="en-US" dirty="0"/>
              <a:t>• </a:t>
            </a:r>
            <a:r>
              <a:rPr lang="en-US" b="1" dirty="0"/>
              <a:t>Test Automation</a:t>
            </a:r>
            <a:r>
              <a:rPr lang="en-US" dirty="0"/>
              <a:t>: Selenium/Playwright/Robot Framework scripts, mobile automation with Appium, CI/CD integration, suite maintenance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8" name="Текст 1">
            <a:extLst>
              <a:ext uri="{FF2B5EF4-FFF2-40B4-BE49-F238E27FC236}">
                <a16:creationId xmlns:a16="http://schemas.microsoft.com/office/drawing/2014/main" id="{0CBC4178-75C6-14AF-8592-209FCD3E56F5}"/>
              </a:ext>
            </a:extLst>
          </p:cNvPr>
          <p:cNvSpPr txBox="1">
            <a:spLocks/>
          </p:cNvSpPr>
          <p:nvPr/>
        </p:nvSpPr>
        <p:spPr>
          <a:xfrm>
            <a:off x="8420100" y="2180601"/>
            <a:ext cx="3162300" cy="6463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Personal Productivity &amp; Life Management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E45E9F39-F76C-93A8-AF8A-73CF2AE6F0DD}"/>
              </a:ext>
            </a:extLst>
          </p:cNvPr>
          <p:cNvSpPr txBox="1">
            <a:spLocks/>
          </p:cNvSpPr>
          <p:nvPr/>
        </p:nvSpPr>
        <p:spPr>
          <a:xfrm>
            <a:off x="8420100" y="2923500"/>
            <a:ext cx="3162300" cy="330661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• </a:t>
            </a:r>
            <a:r>
              <a:rPr lang="en-US" b="1" dirty="0"/>
              <a:t>Financial Management</a:t>
            </a:r>
            <a:r>
              <a:rPr lang="en-US" dirty="0"/>
              <a:t>: Shopping cart analysis, price comparison, budget planning, investment tracking, deal optimization </a:t>
            </a:r>
          </a:p>
          <a:p>
            <a:r>
              <a:rPr lang="en-US" dirty="0"/>
              <a:t>• </a:t>
            </a:r>
            <a:r>
              <a:rPr lang="en-US" b="1" dirty="0"/>
              <a:t>Professional Development</a:t>
            </a:r>
            <a:r>
              <a:rPr lang="en-US" dirty="0"/>
              <a:t>: Technology research, personal projects, certification planning, skill development, code optimization </a:t>
            </a:r>
          </a:p>
          <a:p>
            <a:r>
              <a:rPr lang="en-US" dirty="0"/>
              <a:t>• </a:t>
            </a:r>
            <a:r>
              <a:rPr lang="en-US" b="1" dirty="0"/>
              <a:t>Daily Life Organization</a:t>
            </a:r>
            <a:r>
              <a:rPr lang="en-US" dirty="0"/>
              <a:t>: Travel planning, household management, health &amp; fitness tracking, event coordination</a:t>
            </a:r>
            <a:endParaRPr lang="ru-BY" sz="1200" dirty="0"/>
          </a:p>
        </p:txBody>
      </p:sp>
    </p:spTree>
    <p:extLst>
      <p:ext uri="{BB962C8B-B14F-4D97-AF65-F5344CB8AC3E}">
        <p14:creationId xmlns:p14="http://schemas.microsoft.com/office/powerpoint/2010/main" val="121842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C906-C0B1-D4F0-281B-EC2EEF93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019DD4-609E-CCEF-AAAA-E4F9A408B41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867DF5-2C35-6AC3-3977-9404674A23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556380" cy="836126"/>
          </a:xfrm>
        </p:spPr>
        <p:txBody>
          <a:bodyPr/>
          <a:lstStyle/>
          <a:p>
            <a:r>
              <a:rPr lang="es-AR" dirty="0"/>
              <a:t>06 – Q&amp;A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55239-7AEF-8F79-5629-567845BED7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4415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8288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8288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894F4-8100-7FC4-1E87-2386758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QA Engineering Session with GitHub Copilot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F8D6D1-5D2E-BB60-B90F-7E713DF362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AR" dirty="0"/>
              <a:t>EPAM NEORIS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4A23A6-3E8F-C4AC-8E4C-FEEEF75E7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AR" dirty="0"/>
              <a:t>Matias Muñoz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1050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9C9FF-114B-8842-A7D6-F72A4861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28706D-6E1F-3BCA-F268-30353F064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66051" y="2434780"/>
            <a:ext cx="2110052" cy="341632"/>
          </a:xfrm>
        </p:spPr>
        <p:txBody>
          <a:bodyPr/>
          <a:lstStyle/>
          <a:p>
            <a:r>
              <a:rPr lang="es-AR" dirty="0" err="1"/>
              <a:t>Introduction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703AE5-AA44-7B22-1538-644FF5560F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01976" y="2434780"/>
            <a:ext cx="2110052" cy="341632"/>
          </a:xfrm>
        </p:spPr>
        <p:txBody>
          <a:bodyPr/>
          <a:lstStyle/>
          <a:p>
            <a:r>
              <a:rPr lang="es-AR" dirty="0"/>
              <a:t>Demo</a:t>
            </a:r>
            <a:endParaRPr lang="ru-BY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EBB95F-3369-7EAC-A05A-0374799ECC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22253" y="2434780"/>
            <a:ext cx="2110052" cy="590931"/>
          </a:xfrm>
        </p:spPr>
        <p:txBody>
          <a:bodyPr/>
          <a:lstStyle/>
          <a:p>
            <a:r>
              <a:rPr lang="es-AR" dirty="0" err="1"/>
              <a:t>Requeriments</a:t>
            </a:r>
            <a:r>
              <a:rPr lang="es-AR" dirty="0"/>
              <a:t> Tools </a:t>
            </a:r>
            <a:r>
              <a:rPr lang="es-AR" dirty="0" err="1"/>
              <a:t>Setup</a:t>
            </a:r>
            <a:endParaRPr lang="ru-BY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926AF49-E153-3B98-0E2A-7F20336DD6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6051" y="4119201"/>
            <a:ext cx="2110052" cy="590931"/>
          </a:xfrm>
        </p:spPr>
        <p:txBody>
          <a:bodyPr/>
          <a:lstStyle/>
          <a:p>
            <a:r>
              <a:rPr lang="es-AR" dirty="0"/>
              <a:t>Prepare and Run Use Case</a:t>
            </a:r>
            <a:endParaRPr lang="ru-BY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48F4CF3-4557-9E8D-253C-26BAE1927B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01976" y="4119201"/>
            <a:ext cx="2110052" cy="341632"/>
          </a:xfrm>
        </p:spPr>
        <p:txBody>
          <a:bodyPr/>
          <a:lstStyle/>
          <a:p>
            <a:r>
              <a:rPr lang="es-AR" dirty="0" err="1"/>
              <a:t>Aplication</a:t>
            </a:r>
            <a:r>
              <a:rPr lang="es-AR" dirty="0"/>
              <a:t> </a:t>
            </a:r>
            <a:r>
              <a:rPr lang="es-AR" dirty="0" err="1"/>
              <a:t>Fields</a:t>
            </a:r>
            <a:endParaRPr lang="ru-BY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7DC1A4A-67AB-59F2-1529-592C00827B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22253" y="4119201"/>
            <a:ext cx="2110052" cy="341632"/>
          </a:xfrm>
        </p:spPr>
        <p:txBody>
          <a:bodyPr/>
          <a:lstStyle/>
          <a:p>
            <a:r>
              <a:rPr lang="es-AR" dirty="0"/>
              <a:t>Q&amp;A</a:t>
            </a:r>
            <a:endParaRPr lang="ru-BY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B367CC8-6F80-CD8A-F359-9DD108259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0C4A5D-4369-DFEF-BDF8-6C3B0D9B79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FE128E1-61B3-A5F4-AD7F-2B55151A6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0358DE-7EB2-1B26-6C0D-E341978F41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3C498D8-D5FF-9B3B-DE69-EC3C1BDAF8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BEF5E13-B99C-676C-DF70-89EDB8D4B0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80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FA6F506-C6D5-E05C-6893-950F25DBF2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9301" y="3858491"/>
            <a:ext cx="4388699" cy="1484381"/>
          </a:xfrm>
        </p:spPr>
        <p:txBody>
          <a:bodyPr/>
          <a:lstStyle/>
          <a:p>
            <a:r>
              <a:rPr lang="en-US" dirty="0"/>
              <a:t>Approaching daily tasks with the assistance of GitHub Copilot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CDCAA-72CD-E17B-97C3-3EFF2C992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556380" cy="1579920"/>
          </a:xfrm>
        </p:spPr>
        <p:txBody>
          <a:bodyPr/>
          <a:lstStyle/>
          <a:p>
            <a:r>
              <a:rPr lang="es-AR" dirty="0"/>
              <a:t>01 –</a:t>
            </a:r>
            <a:r>
              <a:rPr lang="es-AR" dirty="0" err="1"/>
              <a:t>Introduction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B4F006-B39D-5DF0-4598-1FC9B4178A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1" dirty="0"/>
              <a:t>“From testing to everyday life”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125474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9C46B8F5-3B7C-AB8B-D968-8A9D9F54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151352"/>
            <a:ext cx="10822291" cy="338554"/>
          </a:xfrm>
        </p:spPr>
        <p:txBody>
          <a:bodyPr/>
          <a:lstStyle/>
          <a:p>
            <a:r>
              <a:rPr lang="es-AR" dirty="0" err="1"/>
              <a:t>Introduction</a:t>
            </a:r>
            <a:endParaRPr lang="ru-BY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7D896F51-AA98-BC52-1758-73F447B459B1}"/>
              </a:ext>
            </a:extLst>
          </p:cNvPr>
          <p:cNvSpPr txBox="1">
            <a:spLocks/>
          </p:cNvSpPr>
          <p:nvPr/>
        </p:nvSpPr>
        <p:spPr>
          <a:xfrm>
            <a:off x="6477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err="1"/>
              <a:t>Daily</a:t>
            </a:r>
            <a:r>
              <a:rPr lang="es-AR" dirty="0"/>
              <a:t> </a:t>
            </a:r>
            <a:r>
              <a:rPr lang="es-AR" dirty="0" err="1"/>
              <a:t>Tasks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a </a:t>
            </a:r>
            <a:r>
              <a:rPr lang="es-AR" dirty="0" err="1"/>
              <a:t>Tester</a:t>
            </a:r>
            <a:endParaRPr lang="ru-BY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58AA9F2-1733-0BD6-48EB-57D7F700C79F}"/>
              </a:ext>
            </a:extLst>
          </p:cNvPr>
          <p:cNvSpPr txBox="1">
            <a:spLocks/>
          </p:cNvSpPr>
          <p:nvPr/>
        </p:nvSpPr>
        <p:spPr>
          <a:xfrm>
            <a:off x="647700" y="2923500"/>
            <a:ext cx="3162300" cy="36846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Early defect detection and incident prevention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Reading functional documentation and defining acceptance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Test plan creation and building test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Creation and writing of test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and update of management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Test automation, code generation, and continuous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 analysis, reporting, and 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85FB34CA-920D-9C5A-3852-072E01B48BA3}"/>
              </a:ext>
            </a:extLst>
          </p:cNvPr>
          <p:cNvSpPr txBox="1">
            <a:spLocks/>
          </p:cNvSpPr>
          <p:nvPr/>
        </p:nvSpPr>
        <p:spPr>
          <a:xfrm>
            <a:off x="45466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GitHub </a:t>
            </a:r>
            <a:r>
              <a:rPr lang="es-AR" dirty="0" err="1"/>
              <a:t>Copilot</a:t>
            </a:r>
            <a:r>
              <a:rPr lang="es-AR" dirty="0"/>
              <a:t> </a:t>
            </a:r>
            <a:r>
              <a:rPr lang="es-AR" dirty="0" err="1"/>
              <a:t>Features</a:t>
            </a:r>
            <a:endParaRPr lang="ru-BY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89EC3CF7-86D9-DDA2-403D-41C0513E8FF3}"/>
              </a:ext>
            </a:extLst>
          </p:cNvPr>
          <p:cNvSpPr txBox="1">
            <a:spLocks/>
          </p:cNvSpPr>
          <p:nvPr/>
        </p:nvSpPr>
        <p:spPr>
          <a:xfrm>
            <a:off x="4546600" y="2923500"/>
            <a:ext cx="3162300" cy="3659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dirty="0" err="1">
                <a:cs typeface="Segoe UI Semilight"/>
              </a:rPr>
              <a:t>Models</a:t>
            </a:r>
            <a:r>
              <a:rPr lang="es-ES_tradnl" sz="1200" dirty="0">
                <a:cs typeface="Segoe UI Semilight"/>
              </a:rPr>
              <a:t>/Marketplace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dirty="0" err="1">
                <a:cs typeface="Segoe UI Semilight"/>
              </a:rPr>
              <a:t>Inline</a:t>
            </a:r>
            <a:r>
              <a:rPr lang="es-ES_tradnl" sz="1200" dirty="0">
                <a:cs typeface="Segoe UI Semilight"/>
              </a:rPr>
              <a:t> / Autocomplete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b="1" dirty="0" err="1">
                <a:cs typeface="Segoe UI Semilight"/>
              </a:rPr>
              <a:t>Edits</a:t>
            </a:r>
            <a:r>
              <a:rPr lang="es-ES_tradnl" sz="1200" b="1" dirty="0">
                <a:cs typeface="Segoe UI Semilight"/>
              </a:rPr>
              <a:t> /</a:t>
            </a:r>
            <a:r>
              <a:rPr lang="es-ES_tradnl" sz="1200" b="1" dirty="0" err="1">
                <a:cs typeface="Segoe UI Semilight"/>
              </a:rPr>
              <a:t>Agents</a:t>
            </a:r>
            <a:endParaRPr lang="es-ES_tradnl" sz="1200" b="1" dirty="0">
              <a:cs typeface="Segoe UI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dirty="0" err="1">
                <a:cs typeface="Segoe UI Semilight"/>
              </a:rPr>
              <a:t>Vision</a:t>
            </a:r>
            <a:endParaRPr lang="es-ES_tradnl" sz="1200" dirty="0">
              <a:cs typeface="Segoe UI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b="1" dirty="0">
                <a:cs typeface="Segoe UI Semilight"/>
              </a:rPr>
              <a:t>– </a:t>
            </a:r>
            <a:r>
              <a:rPr lang="es-ES_tradnl" sz="1200" b="1" dirty="0" err="1">
                <a:cs typeface="Segoe UI Semilight"/>
              </a:rPr>
              <a:t>Custom</a:t>
            </a:r>
            <a:r>
              <a:rPr lang="es-ES_tradnl" sz="1200" b="1" dirty="0">
                <a:cs typeface="Segoe UI Semilight"/>
              </a:rPr>
              <a:t> </a:t>
            </a:r>
            <a:r>
              <a:rPr lang="es-ES_tradnl" sz="1200" b="1" dirty="0" err="1">
                <a:cs typeface="Segoe UI Semilight"/>
              </a:rPr>
              <a:t>Instructions</a:t>
            </a:r>
            <a:endParaRPr lang="es-ES_tradnl" sz="1200" b="1" dirty="0">
              <a:cs typeface="Segoe UI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b="1" dirty="0" err="1">
                <a:cs typeface="Segoe UI Semilight"/>
              </a:rPr>
              <a:t>Prompt</a:t>
            </a:r>
            <a:r>
              <a:rPr lang="es-ES_tradnl" sz="1200" b="1" dirty="0">
                <a:cs typeface="Segoe UI Semilight"/>
              </a:rPr>
              <a:t> Files</a:t>
            </a:r>
            <a:r>
              <a:rPr lang="es-ES_tradnl" sz="1200" dirty="0">
                <a:cs typeface="Segoe UI Semiligh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 err="1">
                <a:cs typeface="Segoe UI Semilight"/>
              </a:rPr>
              <a:t>Github</a:t>
            </a:r>
            <a:r>
              <a:rPr lang="es-ES_tradnl" sz="1200" dirty="0">
                <a:cs typeface="Segoe UI Semilight"/>
              </a:rPr>
              <a:t>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b="1" dirty="0" err="1">
                <a:cs typeface="Segoe UI Semilight"/>
              </a:rPr>
              <a:t>Instructions</a:t>
            </a:r>
            <a:endParaRPr lang="es-ES_tradnl" sz="1200" b="1" dirty="0">
              <a:cs typeface="Segoe UI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200" dirty="0">
                <a:cs typeface="Segoe UI Semilight"/>
              </a:rPr>
              <a:t>GitHub </a:t>
            </a:r>
            <a:r>
              <a:rPr lang="es-ES_tradnl" sz="1200" dirty="0" err="1">
                <a:cs typeface="Segoe UI Semilight"/>
              </a:rPr>
              <a:t>Copilot</a:t>
            </a:r>
            <a:r>
              <a:rPr lang="es-ES_tradnl" sz="1200" dirty="0">
                <a:cs typeface="Segoe UI Semilight"/>
              </a:rPr>
              <a:t> – </a:t>
            </a:r>
            <a:r>
              <a:rPr lang="es-ES_tradnl" sz="1200" b="1" dirty="0">
                <a:cs typeface="Segoe UI Semilight"/>
              </a:rPr>
              <a:t>MCP Server</a:t>
            </a:r>
          </a:p>
          <a:p>
            <a:endParaRPr lang="ru-BY" sz="1200" dirty="0"/>
          </a:p>
        </p:txBody>
      </p:sp>
      <p:sp>
        <p:nvSpPr>
          <p:cNvPr id="18" name="Текст 1">
            <a:extLst>
              <a:ext uri="{FF2B5EF4-FFF2-40B4-BE49-F238E27FC236}">
                <a16:creationId xmlns:a16="http://schemas.microsoft.com/office/drawing/2014/main" id="{355487A1-8C91-8BD6-FF86-97D94E0E5ED5}"/>
              </a:ext>
            </a:extLst>
          </p:cNvPr>
          <p:cNvSpPr txBox="1">
            <a:spLocks/>
          </p:cNvSpPr>
          <p:nvPr/>
        </p:nvSpPr>
        <p:spPr>
          <a:xfrm>
            <a:off x="84201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Task to Solution</a:t>
            </a:r>
            <a:endParaRPr lang="ru-BY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17646C16-B606-879A-DADF-9B1A9748D16F}"/>
              </a:ext>
            </a:extLst>
          </p:cNvPr>
          <p:cNvSpPr txBox="1">
            <a:spLocks/>
          </p:cNvSpPr>
          <p:nvPr/>
        </p:nvSpPr>
        <p:spPr>
          <a:xfrm>
            <a:off x="8420100" y="2923500"/>
            <a:ext cx="3162300" cy="268438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Select a daily task and describe its main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Identify which Copilot features can support each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Plan how to combine these features to automate, simplify, or improve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Build and test the solution, adjusting as needed for optimal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</p:spTree>
    <p:extLst>
      <p:ext uri="{BB962C8B-B14F-4D97-AF65-F5344CB8AC3E}">
        <p14:creationId xmlns:p14="http://schemas.microsoft.com/office/powerpoint/2010/main" val="6399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A7987-0C9D-8DE3-76D7-71F62F3C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7E04A86-0333-78A6-419F-F92583A9B4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9301" y="3858491"/>
            <a:ext cx="3372699" cy="791883"/>
          </a:xfrm>
        </p:spPr>
        <p:txBody>
          <a:bodyPr/>
          <a:lstStyle/>
          <a:p>
            <a:r>
              <a:rPr lang="en-US" dirty="0"/>
              <a:t>Performing a live QA Tasks demonstration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3E026-908C-2A4D-35F9-DB33C71F3E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556380" cy="836126"/>
          </a:xfrm>
        </p:spPr>
        <p:txBody>
          <a:bodyPr/>
          <a:lstStyle/>
          <a:p>
            <a:r>
              <a:rPr lang="es-AR" dirty="0"/>
              <a:t>02 – Demo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D89934-A375-6656-0BAE-D015BA6DC7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79301" y="5116946"/>
            <a:ext cx="3740999" cy="523220"/>
          </a:xfrm>
        </p:spPr>
        <p:txBody>
          <a:bodyPr/>
          <a:lstStyle/>
          <a:p>
            <a:r>
              <a:rPr lang="en-US" b="1" dirty="0"/>
              <a:t>“Making Copilot your personal assistant”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32871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C57D-F409-3197-557E-AFAAB35F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AB536DE7-641A-24E7-E837-738199DF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151352"/>
            <a:ext cx="10822291" cy="338554"/>
          </a:xfrm>
        </p:spPr>
        <p:txBody>
          <a:bodyPr/>
          <a:lstStyle/>
          <a:p>
            <a:r>
              <a:rPr lang="es-AR" dirty="0"/>
              <a:t>Demo</a:t>
            </a:r>
            <a:endParaRPr lang="ru-BY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BA0B1115-69EC-AEFB-A2E5-B7815F2800AD}"/>
              </a:ext>
            </a:extLst>
          </p:cNvPr>
          <p:cNvSpPr txBox="1">
            <a:spLocks/>
          </p:cNvSpPr>
          <p:nvPr/>
        </p:nvSpPr>
        <p:spPr>
          <a:xfrm>
            <a:off x="647700" y="2180601"/>
            <a:ext cx="3416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Operational tasks (non-technical)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E54F1-95B9-3EA8-DF09-69D34C0506F1}"/>
              </a:ext>
            </a:extLst>
          </p:cNvPr>
          <p:cNvSpPr txBox="1">
            <a:spLocks/>
          </p:cNvSpPr>
          <p:nvPr/>
        </p:nvSpPr>
        <p:spPr>
          <a:xfrm>
            <a:off x="647700" y="2923500"/>
            <a:ext cx="3162300" cy="25817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functional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JIRA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Creation of 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and creation of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Organizing meeting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project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61DBEB56-1942-16CA-4931-018EF771BDFC}"/>
              </a:ext>
            </a:extLst>
          </p:cNvPr>
          <p:cNvSpPr txBox="1">
            <a:spLocks/>
          </p:cNvSpPr>
          <p:nvPr/>
        </p:nvSpPr>
        <p:spPr>
          <a:xfrm>
            <a:off x="45466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Technical tasks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899D0019-E438-C46D-2896-0A631F9D7544}"/>
              </a:ext>
            </a:extLst>
          </p:cNvPr>
          <p:cNvSpPr txBox="1">
            <a:spLocks/>
          </p:cNvSpPr>
          <p:nvPr/>
        </p:nvSpPr>
        <p:spPr>
          <a:xfrm>
            <a:off x="4546600" y="2923500"/>
            <a:ext cx="3162300" cy="224837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case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Creation and execution of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Integrating automated test results into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Scripting data validation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  <p:sp>
        <p:nvSpPr>
          <p:cNvPr id="18" name="Текст 1">
            <a:extLst>
              <a:ext uri="{FF2B5EF4-FFF2-40B4-BE49-F238E27FC236}">
                <a16:creationId xmlns:a16="http://schemas.microsoft.com/office/drawing/2014/main" id="{362AC2F8-EE72-573D-6EE2-9A9286E8ABD7}"/>
              </a:ext>
            </a:extLst>
          </p:cNvPr>
          <p:cNvSpPr txBox="1">
            <a:spLocks/>
          </p:cNvSpPr>
          <p:nvPr/>
        </p:nvSpPr>
        <p:spPr>
          <a:xfrm>
            <a:off x="8420100" y="2180601"/>
            <a:ext cx="3162300" cy="3693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Daily routines beyond QA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4CC9EBD-66F7-18FB-F0CA-6FD41CFDF59A}"/>
              </a:ext>
            </a:extLst>
          </p:cNvPr>
          <p:cNvSpPr txBox="1">
            <a:spLocks/>
          </p:cNvSpPr>
          <p:nvPr/>
        </p:nvSpPr>
        <p:spPr>
          <a:xfrm>
            <a:off x="8420100" y="2923500"/>
            <a:ext cx="3162300" cy="21714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product price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shopping carts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Scheduling reminders for daily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Automating email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BY" sz="1200" dirty="0"/>
          </a:p>
        </p:txBody>
      </p:sp>
    </p:spTree>
    <p:extLst>
      <p:ext uri="{BB962C8B-B14F-4D97-AF65-F5344CB8AC3E}">
        <p14:creationId xmlns:p14="http://schemas.microsoft.com/office/powerpoint/2010/main" val="22191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F3E5-ECC9-00B3-1E30-1A216341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5158C43-F741-3D3A-94DB-F63C725844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9301" y="3858491"/>
            <a:ext cx="3588599" cy="1484381"/>
          </a:xfrm>
        </p:spPr>
        <p:txBody>
          <a:bodyPr/>
          <a:lstStyle/>
          <a:p>
            <a:r>
              <a:rPr lang="en-US" dirty="0"/>
              <a:t>Preparing all essential tools required for your QA workflow.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C89ED-AC36-1CA4-86D9-F28BF10D86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55764" y="3858491"/>
            <a:ext cx="4710036" cy="2323713"/>
          </a:xfrm>
        </p:spPr>
        <p:txBody>
          <a:bodyPr/>
          <a:lstStyle/>
          <a:p>
            <a:r>
              <a:rPr lang="es-AR" dirty="0"/>
              <a:t>03 – </a:t>
            </a:r>
            <a:r>
              <a:rPr lang="en-US" dirty="0"/>
              <a:t>Tool Setup Requirements</a:t>
            </a:r>
            <a:endParaRPr lang="ru-BY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5BFD08-63D4-4F4C-6B33-7CD0CFD6D0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1" dirty="0"/>
              <a:t>"Choose your superpower"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16862238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2" ma:contentTypeDescription="Create a new document." ma:contentTypeScope="" ma:versionID="d1d0f1efaee8b0084634e9e043f138ea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57c6b0d8ccf3773dc19bbb4351e1555f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8CF90A0-6806-4AB0-9C81-EAD8F963A9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BBF2B1-7219-43BA-87C0-1A7CCA9A656E}">
  <ds:schemaRefs>
    <ds:schemaRef ds:uri="5625fcde-ddca-405d-94a5-c055b15a9816"/>
    <ds:schemaRef ds:uri="d5f19a31-b05c-482a-8298-0d264d1518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E47D138-7E61-4CD1-8333-CFB08E6024FD}">
  <ds:schemaRefs>
    <ds:schemaRef ds:uri="5625fcde-ddca-405d-94a5-c055b15a9816"/>
    <ds:schemaRef ds:uri="d5f19a31-b05c-482a-8298-0d264d1518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9125</TotalTime>
  <Words>769</Words>
  <Application>Microsoft Office PowerPoint</Application>
  <PresentationFormat>Panorámica</PresentationFormat>
  <Paragraphs>111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Human Sans</vt:lpstr>
      <vt:lpstr>Segoe UI Semilight</vt:lpstr>
      <vt:lpstr>Source Sans Pro</vt:lpstr>
      <vt:lpstr>Source Sans Pro SemiBold</vt:lpstr>
      <vt:lpstr>Тема Office</vt:lpstr>
      <vt:lpstr>Office Theme</vt:lpstr>
      <vt:lpstr>Presentación de PowerPoint</vt:lpstr>
      <vt:lpstr>Presentación de PowerPoint</vt:lpstr>
      <vt:lpstr>Live QA Engineering Session with GitHub Copilot</vt:lpstr>
      <vt:lpstr>Presentación de PowerPoint</vt:lpstr>
      <vt:lpstr>Presentación de PowerPoint</vt:lpstr>
      <vt:lpstr>Introduction</vt:lpstr>
      <vt:lpstr>Presentación de PowerPoint</vt:lpstr>
      <vt:lpstr>Demo</vt:lpstr>
      <vt:lpstr>Presentación de PowerPoint</vt:lpstr>
      <vt:lpstr>Tool Setup Requirements</vt:lpstr>
      <vt:lpstr>Presentación de PowerPoint</vt:lpstr>
      <vt:lpstr> Prepare and Run Use Case</vt:lpstr>
      <vt:lpstr>Presentación de PowerPoint</vt:lpstr>
      <vt:lpstr> Application Fields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Stralets</dc:creator>
  <cp:lastModifiedBy>Matias Munoz</cp:lastModifiedBy>
  <cp:revision>5</cp:revision>
  <dcterms:created xsi:type="dcterms:W3CDTF">2025-06-27T12:06:40Z</dcterms:created>
  <dcterms:modified xsi:type="dcterms:W3CDTF">2025-09-25T20:25:21Z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0x01010016A8B344D7FD4F44958204429AA8D27B</vt:lpwstr>
  </property>
  <property fmtid="{D5CDD505-2E9C-101B-9397-08002B2CF9AE}" pid="3" name="MediaServiceImageTags">
    <vt:lpwstr/>
  </property>
  <property fmtid="{D5CDD505-2E9C-101B-9397-08002B2CF9AE}" pid="4" name="MSIP_Label_2a535040-0af2-483f-adc3-a132c21e3e2b_Enabled">
    <vt:lpwstr>true</vt:lpwstr>
  </property>
  <property fmtid="{D5CDD505-2E9C-101B-9397-08002B2CF9AE}" pid="5" name="MSIP_Label_2a535040-0af2-483f-adc3-a132c21e3e2b_SetDate">
    <vt:lpwstr>2025-09-01T17:30:19Z</vt:lpwstr>
  </property>
  <property fmtid="{D5CDD505-2E9C-101B-9397-08002B2CF9AE}" pid="6" name="MSIP_Label_2a535040-0af2-483f-adc3-a132c21e3e2b_Method">
    <vt:lpwstr>Privileged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iteId">
    <vt:lpwstr>b41b72d0-4e9f-4c26-8a69-f949f367c91d</vt:lpwstr>
  </property>
  <property fmtid="{D5CDD505-2E9C-101B-9397-08002B2CF9AE}" pid="9" name="MSIP_Label_2a535040-0af2-483f-adc3-a132c21e3e2b_ActionId">
    <vt:lpwstr>e1c35a69-bcc4-4029-8269-a19a5193b1af</vt:lpwstr>
  </property>
  <property fmtid="{D5CDD505-2E9C-101B-9397-08002B2CF9AE}" pid="10" name="MSIP_Label_2a535040-0af2-483f-adc3-a132c21e3e2b_ContentBits">
    <vt:lpwstr>0</vt:lpwstr>
  </property>
  <property fmtid="{D5CDD505-2E9C-101B-9397-08002B2CF9AE}" pid="11" name="MSIP_Label_2a535040-0af2-483f-adc3-a132c21e3e2b_Tag">
    <vt:lpwstr>50, 0, 1, 1</vt:lpwstr>
  </property>
</Properties>
</file>